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9.png" ContentType="image/png"/>
  <Override PartName="/ppt/media/image26.gif" ContentType="image/gif"/>
  <Override PartName="/ppt/media/image19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0.jpeg" ContentType="image/jpeg"/>
  <Override PartName="/ppt/media/image40.jpeg" ContentType="image/jpeg"/>
  <Override PartName="/ppt/media/image11.png" ContentType="image/png"/>
  <Override PartName="/ppt/media/image37.png" ContentType="image/png"/>
  <Override PartName="/ppt/media/image7.png" ContentType="image/png"/>
  <Override PartName="/ppt/media/image12.png" ContentType="image/png"/>
  <Override PartName="/ppt/media/image36.png" ContentType="image/png"/>
  <Override PartName="/ppt/media/image35.jpeg" ContentType="image/jpeg"/>
  <Override PartName="/ppt/media/image30.png" ContentType="image/png"/>
  <Override PartName="/ppt/media/image28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42.png" ContentType="image/png"/>
  <Override PartName="/ppt/media/image43.jpeg" ContentType="image/jpeg"/>
  <Override PartName="/ppt/media/image24.png" ContentType="image/png"/>
  <Override PartName="/ppt/media/image13.png" ContentType="image/png"/>
  <Override PartName="/ppt/media/image38.png" ContentType="image/png"/>
  <Override PartName="/ppt/media/image8.png" ContentType="image/png"/>
  <Override PartName="/ppt/media/image5.jpeg" ContentType="image/jpe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1.png" ContentType="image/png"/>
  <Override PartName="/ppt/media/image31.png" ContentType="image/png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42.png>
</file>

<file path=ppt/media/image43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D182481-7D63-46F2-8A03-CC02A99CC26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E76D02B-CD88-4776-A0B7-A6B1721C616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138F3EC-999A-4089-9883-FF7B8F487F8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282E863-498B-4C2F-A421-08CDB12FFA5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50C8AA1-84A6-40D7-B671-1AA678F1A01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163E587-9BC7-4776-8047-C1D8EE730D6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58EA840-D79D-40E7-B791-49BDBB51C97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0402A7E-EFDE-4926-AD45-C976C088480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52D17FA-9069-4DF4-B447-D16B1E69FF1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73F09E5-A1B1-409E-B9BC-4FEA8C604F1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5D756AC-3F7D-4630-B380-2E6E1C40616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8B4EE56-DF05-43CC-801D-F06BD442757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8D98C26F-D003-4944-BDD8-3C948751C606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hyperlink" Target="https://circuitpython.org/libraries" TargetMode="External"/><Relationship Id="rId3" Type="http://schemas.openxmlformats.org/officeDocument/2006/relationships/hyperlink" Target="https://github.com/adafruit/Adafruit_CircuitPython_Bundle" TargetMode="External"/><Relationship Id="rId4" Type="http://schemas.openxmlformats.org/officeDocument/2006/relationships/hyperlink" Target="https://github.com/adafruit/circup" TargetMode="External"/><Relationship Id="rId5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gif"/><Relationship Id="rId3" Type="http://schemas.openxmlformats.org/officeDocument/2006/relationships/hyperlink" Target="https://learn.adafruit.com/circuitpython-display-support-using-displayio/introduction" TargetMode="External"/><Relationship Id="rId4" Type="http://schemas.openxmlformats.org/officeDocument/2006/relationships/hyperlink" Target="https://docs.circuitpython.org/en/latest/shared-bindings/displayio/" TargetMode="External"/><Relationship Id="rId5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jpe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hyperlink" Target="https://github.com/iorodeo/rodeostat_featherwing_example" TargetMode="External"/><Relationship Id="rId2" Type="http://schemas.openxmlformats.org/officeDocument/2006/relationships/image" Target="../media/image39.png"/><Relationship Id="rId3" Type="http://schemas.openxmlformats.org/officeDocument/2006/relationships/image" Target="../media/image40.jpeg"/><Relationship Id="rId4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hyperlink" Target="https://circuitpython.org/" TargetMode="External"/><Relationship Id="rId3" Type="http://schemas.openxmlformats.org/officeDocument/2006/relationships/hyperlink" Target="https://docs.circuitpython.org/en/latest/docs/index.html" TargetMode="External"/><Relationship Id="rId4" Type="http://schemas.openxmlformats.org/officeDocument/2006/relationships/hyperlink" Target="https://github.com/todbot/circuitpython-tricks" TargetMode="External"/><Relationship Id="rId5" Type="http://schemas.openxmlformats.org/officeDocument/2006/relationships/hyperlink" Target="https://circuitpython.org/awesome" TargetMode="External"/><Relationship Id="rId6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jpe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iorodeo/circuitpython_tutorial" TargetMode="External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jpeg"/><Relationship Id="rId3" Type="http://schemas.openxmlformats.org/officeDocument/2006/relationships/image" Target="../media/image6.jpe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jpe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"/>
          <p:cNvSpPr txBox="1"/>
          <p:nvPr/>
        </p:nvSpPr>
        <p:spPr>
          <a:xfrm>
            <a:off x="2182680" y="72000"/>
            <a:ext cx="571500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400" spc="-1" strike="noStrike">
                <a:latin typeface="Arial"/>
              </a:rPr>
              <a:t>Intro to Firmware development in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" name=""/>
          <p:cNvSpPr txBox="1"/>
          <p:nvPr/>
        </p:nvSpPr>
        <p:spPr>
          <a:xfrm>
            <a:off x="264600" y="3646800"/>
            <a:ext cx="9851400" cy="2101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144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Use PyBadge as example development board w/ Rodeostat Featherwing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44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ea typeface="Noto Sans CJK SC"/>
              </a:rPr>
              <a:t>Many other devevelopment boards you can use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44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ea typeface="Noto Sans CJK SC"/>
              </a:rPr>
              <a:t>- over 517 on CircuitPython.org</a:t>
            </a: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44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feather M4 Express, QtPy, Raspberry Pi Pico, Teensy 4.1, etc.  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44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1382400" y="584640"/>
            <a:ext cx="7315200" cy="2743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864144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96" name=""/>
          <p:cNvSpPr txBox="1"/>
          <p:nvPr/>
        </p:nvSpPr>
        <p:spPr>
          <a:xfrm>
            <a:off x="2237760" y="73800"/>
            <a:ext cx="415224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400" spc="-1" strike="noStrike">
                <a:latin typeface="Arial"/>
              </a:rPr>
              <a:t>First Program: hello world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7" name=""/>
          <p:cNvSpPr txBox="1"/>
          <p:nvPr/>
        </p:nvSpPr>
        <p:spPr>
          <a:xfrm>
            <a:off x="577800" y="780120"/>
            <a:ext cx="7846200" cy="748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Arial"/>
              </a:rPr>
              <a:t>entry point is code.py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on startup (or reset) looks for code.py and if found executes code in file 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2"/>
          <a:stretch/>
        </p:blipFill>
        <p:spPr>
          <a:xfrm>
            <a:off x="2276280" y="1872360"/>
            <a:ext cx="4342320" cy="1789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8642160" y="6372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00" name=""/>
          <p:cNvSpPr txBox="1"/>
          <p:nvPr/>
        </p:nvSpPr>
        <p:spPr>
          <a:xfrm>
            <a:off x="1612440" y="74520"/>
            <a:ext cx="685512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400" spc="-1" strike="noStrike">
                <a:latin typeface="Arial"/>
              </a:rPr>
              <a:t>What if I accidentally corrupt the flash drive?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1" name=""/>
          <p:cNvSpPr txBox="1"/>
          <p:nvPr/>
        </p:nvSpPr>
        <p:spPr>
          <a:xfrm>
            <a:off x="1290240" y="860760"/>
            <a:ext cx="7096320" cy="1552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the usual symptom is that you are unable to write to the flash drive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can still access REPL through serial monitor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import storage and run erase_filesystem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Will need to reinstall project files, e.g. .py files, etc.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2"/>
          <a:stretch/>
        </p:blipFill>
        <p:spPr>
          <a:xfrm>
            <a:off x="1458360" y="2842560"/>
            <a:ext cx="6742440" cy="53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" descr=""/>
          <p:cNvPicPr/>
          <p:nvPr/>
        </p:nvPicPr>
        <p:blipFill>
          <a:blip r:embed="rId1"/>
          <a:stretch/>
        </p:blipFill>
        <p:spPr>
          <a:xfrm>
            <a:off x="864180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04" name=""/>
          <p:cNvSpPr txBox="1"/>
          <p:nvPr/>
        </p:nvSpPr>
        <p:spPr>
          <a:xfrm>
            <a:off x="2588400" y="73800"/>
            <a:ext cx="490356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latin typeface="Arial"/>
              </a:rPr>
              <a:t>Talking to hardware: digitalio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5" name=""/>
          <p:cNvSpPr txBox="1"/>
          <p:nvPr/>
        </p:nvSpPr>
        <p:spPr>
          <a:xfrm>
            <a:off x="578160" y="780120"/>
            <a:ext cx="4209840" cy="675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using built-in modules: board, digitalio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set direction and value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1895400" y="1616040"/>
            <a:ext cx="5104080" cy="2285280"/>
          </a:xfrm>
          <a:prstGeom prst="rect">
            <a:avLst/>
          </a:prstGeom>
          <a:ln w="0">
            <a:noFill/>
          </a:ln>
        </p:spPr>
      </p:pic>
      <p:sp>
        <p:nvSpPr>
          <p:cNvPr id="107" name=""/>
          <p:cNvSpPr txBox="1"/>
          <p:nvPr/>
        </p:nvSpPr>
        <p:spPr>
          <a:xfrm>
            <a:off x="578160" y="4128120"/>
            <a:ext cx="7799400" cy="1333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digital input is similar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set Direction to INPUT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read .value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864216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09" name=""/>
          <p:cNvSpPr txBox="1"/>
          <p:nvPr/>
        </p:nvSpPr>
        <p:spPr>
          <a:xfrm>
            <a:off x="2663640" y="73800"/>
            <a:ext cx="475308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latin typeface="Arial"/>
              </a:rPr>
              <a:t>Talking to hardware: analogio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0" name=""/>
          <p:cNvSpPr txBox="1"/>
          <p:nvPr/>
        </p:nvSpPr>
        <p:spPr>
          <a:xfrm>
            <a:off x="545400" y="456120"/>
            <a:ext cx="4298040" cy="675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using built-in modules: board, analogio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set direction and value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1" name=""/>
          <p:cNvSpPr txBox="1"/>
          <p:nvPr/>
        </p:nvSpPr>
        <p:spPr>
          <a:xfrm>
            <a:off x="470520" y="4776120"/>
            <a:ext cx="7799400" cy="93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Analog out is similar  - use AnalogOut, set value instead of reading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5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2"/>
          <a:stretch/>
        </p:blipFill>
        <p:spPr>
          <a:xfrm>
            <a:off x="1438920" y="1198080"/>
            <a:ext cx="4732920" cy="3456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" descr=""/>
          <p:cNvPicPr/>
          <p:nvPr/>
        </p:nvPicPr>
        <p:blipFill>
          <a:blip r:embed="rId1"/>
          <a:stretch/>
        </p:blipFill>
        <p:spPr>
          <a:xfrm>
            <a:off x="864216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14" name=""/>
          <p:cNvSpPr txBox="1"/>
          <p:nvPr/>
        </p:nvSpPr>
        <p:spPr>
          <a:xfrm>
            <a:off x="3072240" y="73800"/>
            <a:ext cx="393552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latin typeface="Arial"/>
              </a:rPr>
              <a:t>More development tools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"/>
          <p:cNvSpPr txBox="1"/>
          <p:nvPr/>
        </p:nvSpPr>
        <p:spPr>
          <a:xfrm>
            <a:off x="542520" y="796680"/>
            <a:ext cx="6332400" cy="3089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the CircuitPython bundle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</a:t>
            </a:r>
            <a:r>
              <a:rPr b="0" lang="en-US" sz="1800" spc="-1" strike="noStrike">
                <a:latin typeface="Arial"/>
                <a:hlinkClick r:id="rId2"/>
              </a:rPr>
              <a:t>https://circuitpython.org/libraries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</a:t>
            </a:r>
            <a:r>
              <a:rPr b="0" lang="en-US" sz="1800" spc="-1" strike="noStrike">
                <a:latin typeface="Arial"/>
                <a:hlinkClick r:id="rId3"/>
              </a:rPr>
              <a:t>https://github.com/adafruit/Adafruit_CircuitPython_Bundle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circup: a tool for managing circuitpython libraries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download, update, create requirements.txt, etc.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ea typeface="Noto Sans CJK SC"/>
              </a:rPr>
              <a:t>-  </a:t>
            </a:r>
            <a:r>
              <a:rPr b="0" lang="en-US" sz="1800" spc="-1" strike="noStrike">
                <a:latin typeface="Arial"/>
                <a:hlinkClick r:id="rId4"/>
              </a:rPr>
              <a:t>https://github.com/adafruit/circup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864252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17" name=""/>
          <p:cNvSpPr txBox="1"/>
          <p:nvPr/>
        </p:nvSpPr>
        <p:spPr>
          <a:xfrm>
            <a:off x="3794400" y="73800"/>
            <a:ext cx="2491200" cy="473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latin typeface="Arial"/>
              </a:rPr>
              <a:t>Using buttons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8" name=""/>
          <p:cNvSpPr txBox="1"/>
          <p:nvPr/>
        </p:nvSpPr>
        <p:spPr>
          <a:xfrm>
            <a:off x="542880" y="579240"/>
            <a:ext cx="5447160" cy="803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use keypad shift and look at events as they occur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2"/>
          <a:stretch/>
        </p:blipFill>
        <p:spPr>
          <a:xfrm>
            <a:off x="2525400" y="1180080"/>
            <a:ext cx="4713840" cy="3771000"/>
          </a:xfrm>
          <a:prstGeom prst="rect">
            <a:avLst/>
          </a:prstGeom>
          <a:ln w="0">
            <a:noFill/>
          </a:ln>
        </p:spPr>
      </p:pic>
      <p:sp>
        <p:nvSpPr>
          <p:cNvPr id="120" name=""/>
          <p:cNvSpPr txBox="1"/>
          <p:nvPr/>
        </p:nvSpPr>
        <p:spPr>
          <a:xfrm>
            <a:off x="788760" y="5081760"/>
            <a:ext cx="857628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https://learn.adafruit.com/key-pad-matrix-scanning-in-circuitpython/shiftregisterkeys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" descr=""/>
          <p:cNvPicPr/>
          <p:nvPr/>
        </p:nvPicPr>
        <p:blipFill>
          <a:blip r:embed="rId1"/>
          <a:stretch/>
        </p:blipFill>
        <p:spPr>
          <a:xfrm>
            <a:off x="864288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22" name=""/>
          <p:cNvSpPr txBox="1"/>
          <p:nvPr/>
        </p:nvSpPr>
        <p:spPr>
          <a:xfrm>
            <a:off x="3153600" y="73800"/>
            <a:ext cx="306792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latin typeface="Arial"/>
              </a:rPr>
              <a:t>Using the display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2"/>
          <a:stretch/>
        </p:blipFill>
        <p:spPr>
          <a:xfrm>
            <a:off x="2481840" y="862920"/>
            <a:ext cx="4876560" cy="2742840"/>
          </a:xfrm>
          <a:prstGeom prst="rect">
            <a:avLst/>
          </a:prstGeom>
          <a:ln w="0">
            <a:noFill/>
          </a:ln>
        </p:spPr>
      </p:pic>
      <p:sp>
        <p:nvSpPr>
          <p:cNvPr id="124" name=""/>
          <p:cNvSpPr txBox="1"/>
          <p:nvPr/>
        </p:nvSpPr>
        <p:spPr>
          <a:xfrm>
            <a:off x="524880" y="3944880"/>
            <a:ext cx="8699400" cy="107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Arial"/>
              </a:rPr>
              <a:t>Resources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hlinkClick r:id="rId3"/>
              </a:rPr>
              <a:t>https://learn.adafruit.com/circuitpython-display-support-using-displayio/introduction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hlinkClick r:id="rId4"/>
              </a:rPr>
              <a:t>https://docs.circuitpython.org/en/latest/shared-bindings/displayio/</a:t>
            </a:r>
            <a:r>
              <a:rPr b="0" lang="en-US" sz="1800" spc="-1" strike="noStrike">
                <a:latin typeface="Arial"/>
              </a:rPr>
              <a:t> 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" descr=""/>
          <p:cNvPicPr/>
          <p:nvPr/>
        </p:nvPicPr>
        <p:blipFill>
          <a:blip r:embed="rId1"/>
          <a:stretch/>
        </p:blipFill>
        <p:spPr>
          <a:xfrm>
            <a:off x="864288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26" name=""/>
          <p:cNvSpPr txBox="1"/>
          <p:nvPr/>
        </p:nvSpPr>
        <p:spPr>
          <a:xfrm>
            <a:off x="3258720" y="73800"/>
            <a:ext cx="356292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latin typeface="Arial"/>
              </a:rPr>
              <a:t>Startup configuration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27" name=""/>
          <p:cNvSpPr txBox="1"/>
          <p:nvPr/>
        </p:nvSpPr>
        <p:spPr>
          <a:xfrm>
            <a:off x="727560" y="699120"/>
            <a:ext cx="8475480" cy="3820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Arial"/>
              </a:rPr>
              <a:t>boot.py file is special</a:t>
            </a: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executed when CircuitPython starts up via hard reset or powering up the board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not run on soft reset e.g. reload from serial console/REPL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can be used for configuration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Arial"/>
              </a:rPr>
              <a:t>Example CIRCUITPY drive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by default read-write by host PC and read-only for CircuitPython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can change so read-write for CircuitPython and read-only for host unless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 </a:t>
            </a:r>
            <a:r>
              <a:rPr b="0" lang="en-US" sz="1800" spc="-1" strike="noStrike">
                <a:latin typeface="Arial"/>
              </a:rPr>
              <a:t>users presses a button on startup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  </a:t>
            </a: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" descr=""/>
          <p:cNvPicPr/>
          <p:nvPr/>
        </p:nvPicPr>
        <p:blipFill>
          <a:blip r:embed="rId1"/>
          <a:stretch/>
        </p:blipFill>
        <p:spPr>
          <a:xfrm>
            <a:off x="864324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29" name=""/>
          <p:cNvSpPr txBox="1"/>
          <p:nvPr/>
        </p:nvSpPr>
        <p:spPr>
          <a:xfrm>
            <a:off x="3796200" y="69120"/>
            <a:ext cx="2212560" cy="486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latin typeface="Arial"/>
              </a:rPr>
              <a:t>Writing files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"/>
          <p:cNvSpPr txBox="1"/>
          <p:nvPr/>
        </p:nvSpPr>
        <p:spPr>
          <a:xfrm>
            <a:off x="543600" y="652680"/>
            <a:ext cx="75366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CIRCUITPYTON  drive needs to be mounted read-write (use boot.py )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31" name="" descr=""/>
          <p:cNvPicPr/>
          <p:nvPr/>
        </p:nvPicPr>
        <p:blipFill>
          <a:blip r:embed="rId2"/>
          <a:stretch/>
        </p:blipFill>
        <p:spPr>
          <a:xfrm>
            <a:off x="2678040" y="1326600"/>
            <a:ext cx="3742200" cy="3427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864288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33" name=""/>
          <p:cNvSpPr txBox="1"/>
          <p:nvPr/>
        </p:nvSpPr>
        <p:spPr>
          <a:xfrm>
            <a:off x="1931400" y="73800"/>
            <a:ext cx="6217560" cy="459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latin typeface="Arial"/>
              </a:rPr>
              <a:t>USB/Serial communications with host 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34" name="" descr=""/>
          <p:cNvPicPr/>
          <p:nvPr/>
        </p:nvPicPr>
        <p:blipFill>
          <a:blip r:embed="rId2"/>
          <a:stretch/>
        </p:blipFill>
        <p:spPr>
          <a:xfrm>
            <a:off x="2271960" y="743400"/>
            <a:ext cx="5580360" cy="4437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8640720" y="6156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45" name=""/>
          <p:cNvSpPr txBox="1"/>
          <p:nvPr/>
        </p:nvSpPr>
        <p:spPr>
          <a:xfrm>
            <a:off x="457200" y="607680"/>
            <a:ext cx="8915400" cy="4758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PyBadge hardware overview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Setting up your board: installing bootloader &amp; circuitpython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Basic development tools: editor/IDE, serial terminal, how to upload firmware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First programs: hello world,  multiple source files, …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Talking to hardware. DigitalIO, AnalogIO, etc. 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More development tools:  libraries,the CircuitPython bundle and circup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Using buttons and display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Startup configuration: boot.py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Serial communications and writing files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Rodeostat Featherwing hardware and the Potentiostat class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Potentiostat examples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2816640" y="72360"/>
            <a:ext cx="444672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400" spc="-1" strike="noStrike">
                <a:latin typeface="Arial"/>
              </a:rPr>
              <a:t>What are we going to cover?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" descr=""/>
          <p:cNvPicPr/>
          <p:nvPr/>
        </p:nvPicPr>
        <p:blipFill>
          <a:blip r:embed="rId1"/>
          <a:stretch/>
        </p:blipFill>
        <p:spPr>
          <a:xfrm>
            <a:off x="418320" y="266760"/>
            <a:ext cx="9144000" cy="5139000"/>
          </a:xfrm>
          <a:prstGeom prst="rect">
            <a:avLst/>
          </a:prstGeom>
          <a:ln w="0">
            <a:noFill/>
          </a:ln>
        </p:spPr>
      </p:pic>
      <p:sp>
        <p:nvSpPr>
          <p:cNvPr id="136" name=""/>
          <p:cNvSpPr txBox="1"/>
          <p:nvPr/>
        </p:nvSpPr>
        <p:spPr>
          <a:xfrm>
            <a:off x="2277000" y="88920"/>
            <a:ext cx="540756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585"/>
              </a:spcBef>
              <a:buNone/>
            </a:pPr>
            <a:r>
              <a:rPr b="1" lang="en-US" sz="2400" spc="-1" strike="noStrike">
                <a:latin typeface="Arial"/>
              </a:rPr>
              <a:t>Rodeostat Featherwing hardware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37" name="" descr=""/>
          <p:cNvPicPr/>
          <p:nvPr/>
        </p:nvPicPr>
        <p:blipFill>
          <a:blip r:embed="rId2"/>
          <a:stretch/>
        </p:blipFill>
        <p:spPr>
          <a:xfrm>
            <a:off x="8643240" y="63000"/>
            <a:ext cx="1371600" cy="631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243360" y="1157400"/>
            <a:ext cx="4572000" cy="3154680"/>
          </a:xfrm>
          <a:prstGeom prst="rect">
            <a:avLst/>
          </a:prstGeom>
          <a:ln w="0">
            <a:noFill/>
          </a:ln>
        </p:spPr>
      </p:pic>
      <p:pic>
        <p:nvPicPr>
          <p:cNvPr id="139" name="" descr=""/>
          <p:cNvPicPr/>
          <p:nvPr/>
        </p:nvPicPr>
        <p:blipFill>
          <a:blip r:embed="rId2"/>
          <a:stretch/>
        </p:blipFill>
        <p:spPr>
          <a:xfrm>
            <a:off x="5184000" y="1312560"/>
            <a:ext cx="4572000" cy="2898720"/>
          </a:xfrm>
          <a:prstGeom prst="rect">
            <a:avLst/>
          </a:prstGeom>
          <a:ln w="0">
            <a:noFill/>
          </a:ln>
        </p:spPr>
      </p:pic>
      <p:sp>
        <p:nvSpPr>
          <p:cNvPr id="140" name=""/>
          <p:cNvSpPr txBox="1"/>
          <p:nvPr/>
        </p:nvSpPr>
        <p:spPr>
          <a:xfrm>
            <a:off x="2053800" y="89280"/>
            <a:ext cx="597276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585"/>
              </a:spcBef>
              <a:buNone/>
            </a:pPr>
            <a:r>
              <a:rPr b="1" lang="en-US" sz="2400" spc="-1" strike="noStrike">
                <a:latin typeface="Arial"/>
              </a:rPr>
              <a:t>PyBadge and Rodeostat Featherwing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41" name="" descr=""/>
          <p:cNvPicPr/>
          <p:nvPr/>
        </p:nvPicPr>
        <p:blipFill>
          <a:blip r:embed="rId3"/>
          <a:stretch/>
        </p:blipFill>
        <p:spPr>
          <a:xfrm>
            <a:off x="8643240" y="6336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42" name=""/>
          <p:cNvSpPr/>
          <p:nvPr/>
        </p:nvSpPr>
        <p:spPr>
          <a:xfrm flipV="1">
            <a:off x="585000" y="3494880"/>
            <a:ext cx="112320" cy="720000"/>
          </a:xfrm>
          <a:prstGeom prst="line">
            <a:avLst/>
          </a:prstGeom>
          <a:ln w="1908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"/>
          <p:cNvSpPr txBox="1"/>
          <p:nvPr/>
        </p:nvSpPr>
        <p:spPr>
          <a:xfrm>
            <a:off x="172440" y="4312080"/>
            <a:ext cx="4312440" cy="563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400" spc="-1" strike="noStrike">
                <a:latin typeface="Arial"/>
              </a:rPr>
              <a:t>GND clip,  0V with respect to PyBadge not VGND</a:t>
            </a:r>
            <a:endParaRPr b="0" lang="en-US" sz="1400" spc="-1" strike="noStrike">
              <a:latin typeface="Arial"/>
            </a:endParaRPr>
          </a:p>
          <a:p>
            <a:r>
              <a:rPr b="1" lang="en-US" sz="1400" spc="-1" strike="noStrike">
                <a:latin typeface="Arial"/>
              </a:rPr>
              <a:t>- for oscilloscope probes etc. 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864324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45" name=""/>
          <p:cNvSpPr txBox="1"/>
          <p:nvPr/>
        </p:nvSpPr>
        <p:spPr>
          <a:xfrm>
            <a:off x="2994480" y="37800"/>
            <a:ext cx="3922200" cy="473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latin typeface="Arial"/>
              </a:rPr>
              <a:t>The Potentiostat class 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2"/>
          <a:stretch/>
        </p:blipFill>
        <p:spPr>
          <a:xfrm>
            <a:off x="2557800" y="477360"/>
            <a:ext cx="5009040" cy="5113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"/>
          <p:cNvSpPr txBox="1"/>
          <p:nvPr/>
        </p:nvSpPr>
        <p:spPr>
          <a:xfrm>
            <a:off x="349560" y="716040"/>
            <a:ext cx="9299880" cy="4758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Arial"/>
              </a:rPr>
              <a:t>Cyclic voltammetry example with USB/serial between MCU and PC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</a:t>
            </a:r>
            <a:r>
              <a:rPr b="0" lang="en-US" sz="1800" spc="-1" strike="noStrike">
                <a:latin typeface="Arial"/>
                <a:hlinkClick r:id="rId1"/>
              </a:rPr>
              <a:t>https://github.com/iorodeo/rodeostat_featherwing_example</a:t>
            </a:r>
            <a:r>
              <a:rPr b="0" lang="en-US" sz="1800" spc="-1" strike="noStrike">
                <a:latin typeface="Arial"/>
              </a:rPr>
              <a:t> 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Arial"/>
              </a:rPr>
              <a:t>Stand-alone constant voltage example displaying time, voltage and current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48" name="" descr=""/>
          <p:cNvPicPr/>
          <p:nvPr/>
        </p:nvPicPr>
        <p:blipFill>
          <a:blip r:embed="rId2"/>
          <a:stretch/>
        </p:blipFill>
        <p:spPr>
          <a:xfrm>
            <a:off x="864360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49" name=""/>
          <p:cNvSpPr txBox="1"/>
          <p:nvPr/>
        </p:nvSpPr>
        <p:spPr>
          <a:xfrm>
            <a:off x="2850840" y="73800"/>
            <a:ext cx="3922200" cy="473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latin typeface="Arial"/>
              </a:rPr>
              <a:t>Potentiostat Examples 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50" name="" descr=""/>
          <p:cNvPicPr/>
          <p:nvPr/>
        </p:nvPicPr>
        <p:blipFill>
          <a:blip r:embed="rId3"/>
          <a:stretch/>
        </p:blipFill>
        <p:spPr>
          <a:xfrm>
            <a:off x="2398680" y="2190960"/>
            <a:ext cx="5029200" cy="3218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" descr=""/>
          <p:cNvPicPr/>
          <p:nvPr/>
        </p:nvPicPr>
        <p:blipFill>
          <a:blip r:embed="rId1"/>
          <a:stretch/>
        </p:blipFill>
        <p:spPr>
          <a:xfrm>
            <a:off x="8643960" y="6372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152" name=""/>
          <p:cNvSpPr txBox="1"/>
          <p:nvPr/>
        </p:nvSpPr>
        <p:spPr>
          <a:xfrm>
            <a:off x="2851200" y="74520"/>
            <a:ext cx="432612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5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latin typeface="Arial"/>
              </a:rPr>
              <a:t>CirctuiPython Resources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3" name=""/>
          <p:cNvSpPr txBox="1"/>
          <p:nvPr/>
        </p:nvSpPr>
        <p:spPr>
          <a:xfrm>
            <a:off x="1499760" y="779760"/>
            <a:ext cx="5878440" cy="1607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hlinkClick r:id="rId2"/>
              </a:rPr>
              <a:t>https://circuitpython.org/</a:t>
            </a: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hlinkClick r:id="rId3"/>
              </a:rPr>
              <a:t>https://docs.circuitpython.org/en/latest/docs/index.html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hlinkClick r:id="rId4"/>
              </a:rPr>
              <a:t>https://github.com/todbot/circuitpython-tricks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hlinkClick r:id="rId5"/>
              </a:rPr>
              <a:t>https://circuitpython.org/awesome</a:t>
            </a:r>
            <a:r>
              <a:rPr b="0" lang="en-US" sz="1800" spc="-1" strike="noStrike">
                <a:latin typeface="Arial"/>
              </a:rPr>
              <a:t> 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" descr=""/>
          <p:cNvPicPr/>
          <p:nvPr/>
        </p:nvPicPr>
        <p:blipFill>
          <a:blip r:embed="rId1"/>
          <a:stretch/>
        </p:blipFill>
        <p:spPr>
          <a:xfrm>
            <a:off x="243360" y="1157400"/>
            <a:ext cx="4572000" cy="3154680"/>
          </a:xfrm>
          <a:prstGeom prst="rect">
            <a:avLst/>
          </a:prstGeom>
          <a:ln w="0">
            <a:noFill/>
          </a:ln>
        </p:spPr>
      </p:pic>
      <p:pic>
        <p:nvPicPr>
          <p:cNvPr id="155" name="" descr=""/>
          <p:cNvPicPr/>
          <p:nvPr/>
        </p:nvPicPr>
        <p:blipFill>
          <a:blip r:embed="rId2"/>
          <a:stretch/>
        </p:blipFill>
        <p:spPr>
          <a:xfrm>
            <a:off x="5184000" y="1312560"/>
            <a:ext cx="4572000" cy="2898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8640720" y="6192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48" name=""/>
          <p:cNvSpPr txBox="1"/>
          <p:nvPr/>
        </p:nvSpPr>
        <p:spPr>
          <a:xfrm>
            <a:off x="2526120" y="72720"/>
            <a:ext cx="502812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400" spc="-1" strike="noStrike">
                <a:latin typeface="Arial"/>
              </a:rPr>
              <a:t>Slides and examples on github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2407680" y="1260000"/>
            <a:ext cx="50256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  <a:hlinkClick r:id="rId2"/>
              </a:rPr>
              <a:t>https://github.com/iorodeo/circuitpython_tutorial</a:t>
            </a: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8640720" y="6192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51" name=""/>
          <p:cNvSpPr txBox="1"/>
          <p:nvPr/>
        </p:nvSpPr>
        <p:spPr>
          <a:xfrm>
            <a:off x="2817000" y="72720"/>
            <a:ext cx="444636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400" spc="-1" strike="noStrike">
                <a:latin typeface="Arial"/>
              </a:rPr>
              <a:t>PyBadge hardware overview</a:t>
            </a:r>
            <a:endParaRPr b="0" lang="en-US" sz="2400" spc="-1" strike="noStrike">
              <a:latin typeface="Arial"/>
            </a:endParaRPr>
          </a:p>
        </p:txBody>
      </p:sp>
      <p:grpSp>
        <p:nvGrpSpPr>
          <p:cNvPr id="52" name=""/>
          <p:cNvGrpSpPr/>
          <p:nvPr/>
        </p:nvGrpSpPr>
        <p:grpSpPr>
          <a:xfrm>
            <a:off x="311400" y="1298880"/>
            <a:ext cx="9457200" cy="3063240"/>
            <a:chOff x="311400" y="1298880"/>
            <a:chExt cx="9457200" cy="3063240"/>
          </a:xfrm>
        </p:grpSpPr>
        <p:pic>
          <p:nvPicPr>
            <p:cNvPr id="53" name="" descr=""/>
            <p:cNvPicPr/>
            <p:nvPr/>
          </p:nvPicPr>
          <p:blipFill>
            <a:blip r:embed="rId2"/>
            <a:stretch/>
          </p:blipFill>
          <p:spPr>
            <a:xfrm>
              <a:off x="311400" y="1298880"/>
              <a:ext cx="4572000" cy="306324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4" name="" descr=""/>
            <p:cNvPicPr/>
            <p:nvPr/>
          </p:nvPicPr>
          <p:blipFill>
            <a:blip r:embed="rId3"/>
            <a:stretch/>
          </p:blipFill>
          <p:spPr>
            <a:xfrm>
              <a:off x="5196600" y="1298880"/>
              <a:ext cx="4572000" cy="305424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55" name=""/>
          <p:cNvSpPr/>
          <p:nvPr/>
        </p:nvSpPr>
        <p:spPr>
          <a:xfrm>
            <a:off x="6557400" y="1191600"/>
            <a:ext cx="0" cy="55260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"/>
          <p:cNvSpPr txBox="1"/>
          <p:nvPr/>
        </p:nvSpPr>
        <p:spPr>
          <a:xfrm>
            <a:off x="6145920" y="873360"/>
            <a:ext cx="77652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Reset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" name=""/>
          <p:cNvSpPr/>
          <p:nvPr/>
        </p:nvSpPr>
        <p:spPr>
          <a:xfrm flipH="1" flipV="1">
            <a:off x="7002000" y="3020400"/>
            <a:ext cx="1443240" cy="150192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"/>
          <p:cNvSpPr/>
          <p:nvPr/>
        </p:nvSpPr>
        <p:spPr>
          <a:xfrm flipH="1" flipV="1">
            <a:off x="7922520" y="3025440"/>
            <a:ext cx="649800" cy="144612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"/>
          <p:cNvSpPr txBox="1"/>
          <p:nvPr/>
        </p:nvSpPr>
        <p:spPr>
          <a:xfrm>
            <a:off x="7730280" y="4473360"/>
            <a:ext cx="23220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Featherwing headers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DigialIO, AnalogIO,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7695000" y="1219680"/>
            <a:ext cx="300240" cy="95508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"/>
          <p:cNvSpPr txBox="1"/>
          <p:nvPr/>
        </p:nvSpPr>
        <p:spPr>
          <a:xfrm>
            <a:off x="7118280" y="873360"/>
            <a:ext cx="196992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Battery connector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2" name=""/>
          <p:cNvSpPr/>
          <p:nvPr/>
        </p:nvSpPr>
        <p:spPr>
          <a:xfrm>
            <a:off x="7004880" y="923760"/>
            <a:ext cx="435240" cy="200268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3" name=""/>
          <p:cNvSpPr txBox="1"/>
          <p:nvPr/>
        </p:nvSpPr>
        <p:spPr>
          <a:xfrm>
            <a:off x="6146280" y="549360"/>
            <a:ext cx="210564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MCU (ATSAMD51)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4" name=""/>
          <p:cNvSpPr/>
          <p:nvPr/>
        </p:nvSpPr>
        <p:spPr>
          <a:xfrm flipV="1">
            <a:off x="6742440" y="3901320"/>
            <a:ext cx="659880" cy="72000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5" name=""/>
          <p:cNvSpPr txBox="1"/>
          <p:nvPr/>
        </p:nvSpPr>
        <p:spPr>
          <a:xfrm>
            <a:off x="5642280" y="4545360"/>
            <a:ext cx="160092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I2C connector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 flipH="1">
            <a:off x="2633400" y="1148760"/>
            <a:ext cx="6840" cy="91008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"/>
          <p:cNvSpPr txBox="1"/>
          <p:nvPr/>
        </p:nvSpPr>
        <p:spPr>
          <a:xfrm>
            <a:off x="1538280" y="801360"/>
            <a:ext cx="258696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TFT display (160 x 128)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 flipH="1" flipV="1">
            <a:off x="1080000" y="2513880"/>
            <a:ext cx="660240" cy="190332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"/>
          <p:cNvSpPr/>
          <p:nvPr/>
        </p:nvSpPr>
        <p:spPr>
          <a:xfrm flipH="1" flipV="1">
            <a:off x="1172520" y="1834920"/>
            <a:ext cx="717480" cy="257508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"/>
          <p:cNvSpPr/>
          <p:nvPr/>
        </p:nvSpPr>
        <p:spPr>
          <a:xfrm flipV="1">
            <a:off x="2460240" y="1767960"/>
            <a:ext cx="1500480" cy="264924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"/>
          <p:cNvSpPr/>
          <p:nvPr/>
        </p:nvSpPr>
        <p:spPr>
          <a:xfrm flipV="1">
            <a:off x="2677680" y="2673000"/>
            <a:ext cx="1314360" cy="174420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"/>
          <p:cNvSpPr/>
          <p:nvPr/>
        </p:nvSpPr>
        <p:spPr>
          <a:xfrm flipV="1">
            <a:off x="2865240" y="2462040"/>
            <a:ext cx="1446120" cy="201528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"/>
          <p:cNvSpPr txBox="1"/>
          <p:nvPr/>
        </p:nvSpPr>
        <p:spPr>
          <a:xfrm>
            <a:off x="1322640" y="4401360"/>
            <a:ext cx="23508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Buttons for user input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4" name=""/>
          <p:cNvSpPr txBox="1"/>
          <p:nvPr/>
        </p:nvSpPr>
        <p:spPr>
          <a:xfrm>
            <a:off x="2844360" y="5065920"/>
            <a:ext cx="4343760" cy="34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400" spc="-1" strike="noStrike">
                <a:latin typeface="Arial"/>
              </a:rPr>
              <a:t>https://learn.adafruit.com/adafruit-pybadge/overview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5" name=""/>
          <p:cNvSpPr/>
          <p:nvPr/>
        </p:nvSpPr>
        <p:spPr>
          <a:xfrm flipH="1">
            <a:off x="8141400" y="1039680"/>
            <a:ext cx="1301400" cy="640080"/>
          </a:xfrm>
          <a:prstGeom prst="line">
            <a:avLst/>
          </a:prstGeom>
          <a:ln w="1908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"/>
          <p:cNvSpPr txBox="1"/>
          <p:nvPr/>
        </p:nvSpPr>
        <p:spPr>
          <a:xfrm>
            <a:off x="9134280" y="693360"/>
            <a:ext cx="74772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ff0000"/>
                </a:solidFill>
                <a:latin typeface="Arial"/>
              </a:rPr>
              <a:t>on/off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" descr=""/>
          <p:cNvPicPr/>
          <p:nvPr/>
        </p:nvPicPr>
        <p:blipFill>
          <a:blip r:embed="rId1"/>
          <a:stretch/>
        </p:blipFill>
        <p:spPr>
          <a:xfrm>
            <a:off x="8641080" y="6228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78" name=""/>
          <p:cNvSpPr txBox="1"/>
          <p:nvPr/>
        </p:nvSpPr>
        <p:spPr>
          <a:xfrm>
            <a:off x="2817360" y="73080"/>
            <a:ext cx="444636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400" spc="-1" strike="noStrike">
                <a:latin typeface="Arial"/>
              </a:rPr>
              <a:t>PyBadge hardware overview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9" name=""/>
          <p:cNvSpPr txBox="1"/>
          <p:nvPr/>
        </p:nvSpPr>
        <p:spPr>
          <a:xfrm>
            <a:off x="517680" y="520200"/>
            <a:ext cx="8867880" cy="4167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Arial"/>
                <a:ea typeface="Noto Sans CJK SC"/>
              </a:rPr>
              <a:t>MCU </a:t>
            </a: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ATSAMD51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- 3.3V,  120MHz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- 192KB of RAM</a:t>
            </a: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  <a:ea typeface="Noto Sans CJK SC"/>
              </a:rPr>
              <a:t>-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512KB of flash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2 MB of QSPI flash for file storage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13 GPIO (Digital input/outpus) D0, …, D13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8 Analog Inputs (ADC) A0, … A7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2 Analog Outputs (DAC) A0, A1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Serial buses: I2C, SPI, UART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8 user buttons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TFT Display 1.8”,  160x128, color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Other stuff: lipo charger, temp sensor, light sensor, accelerometer, neopixels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 txBox="1"/>
          <p:nvPr/>
        </p:nvSpPr>
        <p:spPr>
          <a:xfrm>
            <a:off x="2227320" y="4777560"/>
            <a:ext cx="5430960" cy="657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https://www.adafruit.com/product/4200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https://learn.adafruit.com/adafruit-pybadge/overview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4510080" y="760320"/>
            <a:ext cx="4572000" cy="4544640"/>
          </a:xfrm>
          <a:prstGeom prst="rect">
            <a:avLst/>
          </a:prstGeom>
          <a:ln w="0">
            <a:noFill/>
          </a:ln>
        </p:spPr>
      </p:pic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8641080" y="6192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83" name=""/>
          <p:cNvSpPr txBox="1"/>
          <p:nvPr/>
        </p:nvSpPr>
        <p:spPr>
          <a:xfrm>
            <a:off x="2817360" y="72720"/>
            <a:ext cx="444636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400" spc="-1" strike="noStrike">
                <a:latin typeface="Arial"/>
              </a:rPr>
              <a:t>Feather header pinout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3"/>
          <a:stretch/>
        </p:blipFill>
        <p:spPr>
          <a:xfrm>
            <a:off x="450720" y="1148040"/>
            <a:ext cx="3657600" cy="397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8641440" y="6264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86" name=""/>
          <p:cNvSpPr txBox="1"/>
          <p:nvPr/>
        </p:nvSpPr>
        <p:spPr>
          <a:xfrm>
            <a:off x="1279080" y="1440"/>
            <a:ext cx="7522200" cy="77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400" spc="-1" strike="noStrike">
                <a:latin typeface="Arial"/>
              </a:rPr>
              <a:t>Installing/updating CircuitPython &amp; bootloader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"/>
          <p:cNvSpPr txBox="1"/>
          <p:nvPr/>
        </p:nvSpPr>
        <p:spPr>
          <a:xfrm>
            <a:off x="159120" y="664200"/>
            <a:ext cx="9787680" cy="4173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When connected via USB PyBadge will show up as drive called CIRCUITPYTHON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- CircuitPython is running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We want the uf2 boot drive to appear, called PYBADGEBOOT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- unmount/safely-remove drive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- double-click the RESET button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- a new drive will appear named PYBADGEBOOT</a:t>
            </a: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Get new bootloader and version of CircuitPython from circuitpython.org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- copy bootloader PYBADGEBOOT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- copy new circuitpython to PYBADGEBOOT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29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- CIRCUITPYTHON drive should reappear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8" name=""/>
          <p:cNvSpPr txBox="1"/>
          <p:nvPr/>
        </p:nvSpPr>
        <p:spPr>
          <a:xfrm>
            <a:off x="1567800" y="5002200"/>
            <a:ext cx="74394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295"/>
              </a:spcBef>
              <a:buNone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https://learn.adafruit.com/adafruit-pybadge/installing-circuitpython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8641440" y="6300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90" name=""/>
          <p:cNvSpPr txBox="1"/>
          <p:nvPr/>
        </p:nvSpPr>
        <p:spPr>
          <a:xfrm>
            <a:off x="3125160" y="73800"/>
            <a:ext cx="3830040" cy="496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400" spc="-1" strike="noStrike">
                <a:latin typeface="Arial"/>
              </a:rPr>
              <a:t>Basic development tools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1" name=""/>
          <p:cNvSpPr txBox="1"/>
          <p:nvPr/>
        </p:nvSpPr>
        <p:spPr>
          <a:xfrm>
            <a:off x="429120" y="803520"/>
            <a:ext cx="8032680" cy="327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Arial"/>
              </a:rPr>
              <a:t>Text editor/IDE for editing source code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vscode, mu editor, vim, emacs, … 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Arial"/>
              </a:rPr>
              <a:t>Serial monitor for debugging/exploration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vscode plugin or mu editor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tio, screen (linux)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putty (windows)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pc="-1" strike="noStrike">
                <a:latin typeface="Arial"/>
              </a:rPr>
              <a:t>Upload mechanism for moving source files from PC to PyBadge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upload script: bash (linux), powershell (windows)-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86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- mu editor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8641800" y="63360"/>
            <a:ext cx="1371600" cy="631080"/>
          </a:xfrm>
          <a:prstGeom prst="rect">
            <a:avLst/>
          </a:prstGeom>
          <a:ln w="0">
            <a:noFill/>
          </a:ln>
        </p:spPr>
      </p:pic>
      <p:sp>
        <p:nvSpPr>
          <p:cNvPr id="93" name=""/>
          <p:cNvSpPr txBox="1"/>
          <p:nvPr/>
        </p:nvSpPr>
        <p:spPr>
          <a:xfrm>
            <a:off x="3125520" y="74160"/>
            <a:ext cx="3830040" cy="496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400" spc="-1" strike="noStrike">
                <a:latin typeface="Arial"/>
              </a:rPr>
              <a:t>Serial monitor and REPL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4" name=""/>
          <p:cNvSpPr txBox="1"/>
          <p:nvPr/>
        </p:nvSpPr>
        <p:spPr>
          <a:xfrm>
            <a:off x="1289880" y="860760"/>
            <a:ext cx="5915160" cy="1150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CTRL-C to stop currently running code and start REPL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CTRL-D to reload/restart code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spcBef>
                <a:spcPts val="11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help(‘modules’) to get list of built-in modules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513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2024-07-28T11:06:07Z</dcterms:created>
  <dc:creator/>
  <dc:description/>
  <dc:language>en-US</dc:language>
  <cp:lastModifiedBy/>
  <dcterms:modified xsi:type="dcterms:W3CDTF">2024-07-31T07:28:36Z</dcterms:modified>
  <cp:revision>47</cp:revision>
  <dc:subject/>
  <dc:title/>
</cp:coreProperties>
</file>